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6858000" cx="12192000"/>
  <p:notesSz cx="7010400" cy="9296400"/>
  <p:embeddedFontLst>
    <p:embeddedFont>
      <p:font typeface="Montserra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isljo0W5kzb+Qq7eF6tSDLKY2UL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4" name="Sharon Gillette"/>
  <p:cmAuthor clrIdx="1" id="1" initials="" lastIdx="1" name="Rebecca Tab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37A3D58-8AC9-4A22-9E4E-42FC2F61C35C}">
  <a:tblStyle styleId="{237A3D58-8AC9-4A22-9E4E-42FC2F61C35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5B9BD5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5B9BD5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Montserrat-regular.fntdata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font" Target="fonts/Montserrat-italic.fntdata"/><Relationship Id="rId23" Type="http://schemas.openxmlformats.org/officeDocument/2006/relationships/slide" Target="slides/slide17.xml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customschemas.google.com/relationships/presentationmetadata" Target="metadata"/><Relationship Id="rId25" Type="http://schemas.openxmlformats.org/officeDocument/2006/relationships/slide" Target="slides/slide19.xml"/><Relationship Id="rId47" Type="http://schemas.openxmlformats.org/officeDocument/2006/relationships/font" Target="fonts/Montserrat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8-05T17:59:49.705">
    <p:pos x="402" y="337"/>
    <p:text>@rebecca.taber@ctdemocracycenter.org I added this slide also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Edeewok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08-05T17:55:04.898">
    <p:pos x="617" y="430"/>
    <p:text>@rebecca.taber@ctdemocracycenter.org If Dr Vernel wants to add slides after this introductory one, just let me know. Do you think I should use her picture here?
_Reassigned to rebecca.taber@ctdemocracycenter.org_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EdeURFs"/>
      </p:ext>
    </p:extLst>
  </p:cm>
  <p:cm authorId="1" idx="1" dt="2026-08-05T17:53:57.604">
    <p:pos x="617" y="430"/>
    <p:text>Yes to use her picture.  I think she's going to bring her own slides and we just wil switch to that when she comes up.</p:text>
    <p:extLst>
      <p:ext uri="{C676402C-5697-4E1C-873F-D02D1690AC5C}">
        <p15:threadingInfo timeZoneBias="0">
          <p15:parentCm authorId="0" idx="2"/>
        </p15:threadingInfo>
      </p:ext>
      <p:ext uri="http://customooxmlschemas.google.com/">
        <go:slidesCustomData xmlns:go="http://customooxmlschemas.google.com/" commentPostId="AAACEdeewoI"/>
      </p:ext>
    </p:extLst>
  </p:cm>
  <p:cm authorId="0" idx="3" dt="2026-08-05T17:55:04.898">
    <p:pos x="617" y="430"/>
    <p:text>Done!</p:text>
    <p:extLst>
      <p:ext uri="{C676402C-5697-4E1C-873F-D02D1690AC5C}">
        <p15:threadingInfo timeZoneBias="0">
          <p15:parentCm authorId="0" idx="2"/>
        </p15:threadingInfo>
      </p:ext>
      <p:ext uri="http://customooxmlschemas.google.com/">
        <go:slidesCustomData xmlns:go="http://customooxmlschemas.google.com/" commentPostId="AAACEdeewoQ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6-08-05T15:22:06.631">
    <p:pos x="6000" y="0"/>
    <p:text>@august.stromberger@ctdemocracycenter.org Could you please add the URL and QR code for the workshop evaluation to this slide. I suggest using tiny url for both!
_Assigned to august.stromberger@ctdemocracycenter.org_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E4BrK7o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icp.org/browse/archive/constituents/jack-delano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cf6980e11c_0_0:notes"/>
          <p:cNvSpPr/>
          <p:nvPr>
            <p:ph idx="2" type="sldImg"/>
          </p:nvPr>
        </p:nvSpPr>
        <p:spPr>
          <a:xfrm>
            <a:off x="406768" y="697389"/>
            <a:ext cx="6197100" cy="348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cf6980e11c_0_0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65a9565af_0_18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f65a9565af_0_18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5ae41b860_0_21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134" name="Google Shape;134;g3f5ae41b860_0_21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5ae41b860_0_23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g3f5ae41b860_0_23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5ae41b860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g3f5ae41b860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5ae41b860_0_4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g3f5ae41b860_0_4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5ae41b860_0_129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g3f5ae41b860_0_129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5ae41b860_0_9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g3f5ae41b860_0_9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5ae41b860_0_10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g3f5ae41b860_0_10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5ae41b860_0_11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f5ae41b860_0_11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5ae41b860_0_14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g3f5ae41b860_0_14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5ae41b860_0_15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3f5ae41b860_0_15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5ae41b860_0_16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g3f5ae41b860_0_16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ae41b860_0_171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g3f5ae41b860_0_171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5ae41b860_0_18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g3f5ae41b860_0_18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5ae41b860_0_192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50" lIns="93150" spcFirstLastPara="1" rIns="93150" wrap="square" tIns="465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g3f5ae41b860_0_192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2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efdc7aff77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9" name="Google Shape;299;g3efdc7aff77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5ae41b860_0_247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g3f5ae41b860_0_247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5ae41b860_0_258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g3f5ae41b860_0_258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5ae41b860_0_27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2" name="Google Shape;332;g3f5ae41b860_0_27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5ae41b860_0_285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g3f5ae41b860_0_285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" name="Google Shape;354;p3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efdc7aff77_0_6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g3efdc7aff77_0_6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65a9565af_0_4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3f65a9565af_0_4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5ae41b860_2_83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g3f5ae41b860_2_83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5ae41b860_2_104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3f5ae41b860_2_10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Next, check the sources of the images you selected (on the back) - You can make changes to your curation based on the sources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Background on the photographers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Jack Delano - b 1914 Ukraine, immigrated 1923, studied in PA, worked for the photography projects of the Works Progress Administration, the United Fund, and the Farm Security Administration,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https://www.icp.org/browse/archive/constituents/jack-delano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Lewis W. Hine 1874-1940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Hine is best known for the documentary images of child labor practices that he produced under the aegis of the National Child Labor Committee from 1911 to 1916.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5ae41b860_2_117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f5ae41b860_2_117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what’s the title of your curated exhibit?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an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6008f5abc_1_46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g3f6008f5abc_1_4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f5ae41b860_2_144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g3f5ae41b860_2_144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6008f5abc_1_56:notes"/>
          <p:cNvSpPr/>
          <p:nvPr>
            <p:ph idx="2" type="sldImg"/>
          </p:nvPr>
        </p:nvSpPr>
        <p:spPr>
          <a:xfrm>
            <a:off x="389773" y="697230"/>
            <a:ext cx="62316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g3f6008f5abc_1_56:notes"/>
          <p:cNvSpPr txBox="1"/>
          <p:nvPr>
            <p:ph idx="1" type="body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451" name="Google Shape;451;p3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9" name="Google Shape;459;p3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rgbClr val="134C8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g3cf6980e11c_0_88" title="Coordinator Heade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0208" y="85083"/>
            <a:ext cx="11787184" cy="392906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cf6980e11c_0_88"/>
          <p:cNvSpPr txBox="1"/>
          <p:nvPr>
            <p:ph type="title"/>
          </p:nvPr>
        </p:nvSpPr>
        <p:spPr>
          <a:xfrm>
            <a:off x="2959700" y="4245000"/>
            <a:ext cx="6128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Montserrat"/>
              <a:buNone/>
              <a:defRPr b="1" i="0" sz="2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g3cf6980e11c_0_88"/>
          <p:cNvSpPr/>
          <p:nvPr/>
        </p:nvSpPr>
        <p:spPr>
          <a:xfrm>
            <a:off x="1299496" y="5148407"/>
            <a:ext cx="9448500" cy="7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g3cf6980e11c_0_88"/>
          <p:cNvSpPr txBox="1"/>
          <p:nvPr/>
        </p:nvSpPr>
        <p:spPr>
          <a:xfrm>
            <a:off x="1299500" y="5592300"/>
            <a:ext cx="959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1" i="0" lang="en-US" sz="27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Subtitle</a:t>
            </a:r>
            <a:endParaRPr b="1" i="0" sz="27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4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4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" name="Google Shape;74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5ae41b860_2_7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3f5ae41b860_2_7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g3f5ae41b860_2_7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3.jpg"/><Relationship Id="rId5" Type="http://schemas.openxmlformats.org/officeDocument/2006/relationships/image" Target="../media/image41.jp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tinyurl.com/CT-PD-2026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hyperlink" Target="https://www.loc.gov/static/programs/teachers/getting-started-with-primary-sources/documents/Primary_Source_Analysis_Tool_LOC.pdf" TargetMode="External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7.jpg"/><Relationship Id="rId13" Type="http://schemas.openxmlformats.org/officeDocument/2006/relationships/image" Target="../media/image20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8.jpg"/><Relationship Id="rId5" Type="http://schemas.openxmlformats.org/officeDocument/2006/relationships/image" Target="../media/image15.png"/><Relationship Id="rId6" Type="http://schemas.openxmlformats.org/officeDocument/2006/relationships/image" Target="../media/image14.png"/><Relationship Id="rId7" Type="http://schemas.openxmlformats.org/officeDocument/2006/relationships/image" Target="../media/image17.png"/><Relationship Id="rId8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hyperlink" Target="https://www.loc.gov/item/07003454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15645293/" TargetMode="External"/><Relationship Id="rId5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04670330/" TargetMode="External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12646366/" TargetMode="External"/><Relationship Id="rId5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17748370/" TargetMode="External"/><Relationship Id="rId5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11660317/" TargetMode="External"/><Relationship Id="rId5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03680691/" TargetMode="External"/><Relationship Id="rId5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sn82014085/1944-07-07/ed-1/" TargetMode="External"/><Relationship Id="rId5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2018664550/" TargetMode="External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hyperlink" Target="https://www.loc.gov/item/musihas.200218564/" TargetMode="External"/><Relationship Id="rId5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hyperlink" Target="https://tinyurl.com/CT-PD-2026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hyperlink" Target="https://www.loc.gov/classroom-materials/?fa=partof_type:primary+source+set" TargetMode="External"/><Relationship Id="rId5" Type="http://schemas.openxmlformats.org/officeDocument/2006/relationships/hyperlink" Target="https://www.loc.gov/free-to-use/" TargetMode="External"/><Relationship Id="rId6" Type="http://schemas.openxmlformats.org/officeDocument/2006/relationships/hyperlink" Target="https://guides.loc.gov/" TargetMode="External"/><Relationship Id="rId7" Type="http://schemas.openxmlformats.org/officeDocument/2006/relationships/hyperlink" Target="https://www.loc.gov/collections/chronicling-america/about-this-collection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hyperlink" Target="http://loc.gov" TargetMode="External"/><Relationship Id="rId5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1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2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comments" Target="../comments/comment2.xml"/><Relationship Id="rId4" Type="http://schemas.openxmlformats.org/officeDocument/2006/relationships/image" Target="../media/image2.png"/><Relationship Id="rId5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0.jpg"/><Relationship Id="rId4" Type="http://schemas.openxmlformats.org/officeDocument/2006/relationships/image" Target="../media/image2.png"/><Relationship Id="rId5" Type="http://schemas.openxmlformats.org/officeDocument/2006/relationships/hyperlink" Target="https://tinyurl.com/CT-PD-2026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comments" Target="../comments/comment3.xml"/><Relationship Id="rId4" Type="http://schemas.openxmlformats.org/officeDocument/2006/relationships/image" Target="../media/image39.jpg"/><Relationship Id="rId5" Type="http://schemas.openxmlformats.org/officeDocument/2006/relationships/image" Target="../media/image2.png"/><Relationship Id="rId6" Type="http://schemas.openxmlformats.org/officeDocument/2006/relationships/image" Target="../media/image41.jpg"/><Relationship Id="rId7" Type="http://schemas.openxmlformats.org/officeDocument/2006/relationships/image" Target="../media/image13.jp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cf6980e11c_0_0"/>
          <p:cNvSpPr txBox="1"/>
          <p:nvPr>
            <p:ph type="title"/>
          </p:nvPr>
        </p:nvSpPr>
        <p:spPr>
          <a:xfrm>
            <a:off x="2959700" y="4245000"/>
            <a:ext cx="6128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r>
              <a:t/>
            </a:r>
            <a:endParaRPr/>
          </a:p>
        </p:txBody>
      </p:sp>
      <p:sp>
        <p:nvSpPr>
          <p:cNvPr id="98" name="Google Shape;98;g3cf6980e11c_0_0"/>
          <p:cNvSpPr txBox="1"/>
          <p:nvPr/>
        </p:nvSpPr>
        <p:spPr>
          <a:xfrm>
            <a:off x="131000" y="4126675"/>
            <a:ext cx="11785500" cy="1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25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National History Day</a:t>
            </a:r>
            <a:r>
              <a:rPr b="1" baseline="30000" i="0" lang="en-US" sz="1167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Ⓡ</a:t>
            </a:r>
            <a:r>
              <a:rPr b="1" i="0" lang="en-US" sz="25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, Connecticut History Day &amp; Library of Congress</a:t>
            </a:r>
            <a:endParaRPr b="1" i="0" sz="25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25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History is More Than Words!</a:t>
            </a:r>
            <a:endParaRPr b="1" i="0" sz="2500" u="none" cap="none" strike="noStrike">
              <a:solidFill>
                <a:srgbClr val="22222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cf6980e11c_0_0"/>
          <p:cNvSpPr/>
          <p:nvPr/>
        </p:nvSpPr>
        <p:spPr>
          <a:xfrm flipH="1" rot="10800000">
            <a:off x="131000" y="5382773"/>
            <a:ext cx="5743500" cy="62700"/>
          </a:xfrm>
          <a:prstGeom prst="rect">
            <a:avLst/>
          </a:pr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cf6980e11c_0_0"/>
          <p:cNvSpPr txBox="1"/>
          <p:nvPr/>
        </p:nvSpPr>
        <p:spPr>
          <a:xfrm>
            <a:off x="131000" y="5681775"/>
            <a:ext cx="95931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Ms. Sharon Gillette, </a:t>
            </a:r>
            <a:endParaRPr b="0" i="0" sz="1800" u="none" cap="none" strike="noStrike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800" u="none" cap="none" strike="noStrike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Program Manager</a:t>
            </a:r>
            <a:endParaRPr b="0" i="0" sz="1800" u="none" cap="none" strike="noStrike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</a:pPr>
            <a:r>
              <a:t/>
            </a:r>
            <a:endParaRPr b="0" i="0" sz="1767" u="none" cap="none" strike="noStrike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g3cf6980e11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325" y="5512371"/>
            <a:ext cx="1418647" cy="11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3cf6980e11c_0_0" title="TPS-headerID_vert_member (3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0250" y="4554400"/>
            <a:ext cx="1851100" cy="2159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cf6980e11c_0_0" title="CTDC logo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59825" y="4774527"/>
            <a:ext cx="3056676" cy="1719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cf6980e11c_0_0" title="CHD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0925" y="4708663"/>
            <a:ext cx="1851100" cy="185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639319" y="535688"/>
            <a:ext cx="987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Agenda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522919" y="5561733"/>
            <a:ext cx="9990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Materials: </a:t>
            </a:r>
            <a:r>
              <a:rPr b="1" i="0" lang="en-US" sz="3100" u="sng" cap="none" strike="noStrike">
                <a:solidFill>
                  <a:schemeClr val="hlink"/>
                </a:solidFill>
                <a:latin typeface="Bookman Old Style"/>
                <a:ea typeface="Bookman Old Style"/>
                <a:cs typeface="Bookman Old Style"/>
                <a:sym typeface="Bookman Old Style"/>
                <a:hlinkClick r:id="rId3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https://tinyurl.com/CT-PD-2026</a:t>
            </a:r>
            <a:r>
              <a:rPr b="1" i="0" lang="en-US" sz="4000" u="none" cap="none" strike="noStrik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 </a:t>
            </a:r>
            <a:r>
              <a:rPr b="0" i="0" lang="en-US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p3"/>
          <p:cNvGraphicFramePr/>
          <p:nvPr/>
        </p:nvGraphicFramePr>
        <p:xfrm>
          <a:off x="1331387" y="132061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{237A3D58-8AC9-4A22-9E4E-42FC2F61C35C}</a:tableStyleId>
              </a:tblPr>
              <a:tblGrid>
                <a:gridCol w="1726325"/>
                <a:gridCol w="7365075"/>
              </a:tblGrid>
              <a:tr h="397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200" u="none" cap="none" strike="noStrike"/>
                        <a:t>Time </a:t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200" u="none" cap="none" strike="noStrike"/>
                        <a:t>Goal</a:t>
                      </a:r>
                      <a:endParaRPr sz="22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/>
                        <a:t>8:45-9:00 am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2000" u="none" cap="none" strike="noStrike"/>
                        <a:t>Arrival &amp; Coffee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35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/>
                        <a:t>9:00-9:</a:t>
                      </a:r>
                      <a:r>
                        <a:rPr lang="en-US" sz="2000"/>
                        <a:t>30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/>
                        <a:t>Welcome &amp; </a:t>
                      </a:r>
                      <a:r>
                        <a:rPr lang="en-US" sz="2000" u="none" cap="none" strike="noStrike"/>
                        <a:t>Introductions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49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/>
                        <a:t>9:</a:t>
                      </a:r>
                      <a:r>
                        <a:rPr lang="en-US" sz="2000"/>
                        <a:t>30</a:t>
                      </a:r>
                      <a:r>
                        <a:rPr lang="en-US" sz="2000" u="none" cap="none" strike="noStrike"/>
                        <a:t>-11:00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 u="none" cap="none" strike="noStrike"/>
                        <a:t>Image </a:t>
                      </a:r>
                      <a:r>
                        <a:rPr lang="en-US" sz="2000"/>
                        <a:t>A</a:t>
                      </a:r>
                      <a:r>
                        <a:rPr lang="en-US" sz="2000" u="none" cap="none" strike="noStrike"/>
                        <a:t>nalysis </a:t>
                      </a:r>
                      <a:r>
                        <a:rPr lang="en-US" sz="2000"/>
                        <a:t>A</a:t>
                      </a:r>
                      <a:r>
                        <a:rPr lang="en-US" sz="2000" u="none" cap="none" strike="noStrike"/>
                        <a:t>ctivities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11:00-11:15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Break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11:15-12:</a:t>
                      </a: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00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Searching the Li</a:t>
                      </a: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brary of Congress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</a:rPr>
                        <a:t>atabase 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/>
                        <a:t>12:</a:t>
                      </a:r>
                      <a:r>
                        <a:rPr lang="en-US" sz="2000"/>
                        <a:t>0</a:t>
                      </a:r>
                      <a:r>
                        <a:rPr lang="en-US" sz="2000" u="none" cap="none" strike="noStrike"/>
                        <a:t>0-1:30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 u="none" cap="none" strike="noStrike"/>
                        <a:t>Lunch &amp; </a:t>
                      </a:r>
                      <a:r>
                        <a:rPr lang="en-US" sz="2000"/>
                        <a:t>Museum Visit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/>
                        <a:t>1:30-2:45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/>
                        <a:t>Connecticut’s Tobacco Industry </a:t>
                      </a:r>
                      <a:endParaRPr i="0"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000" u="none" cap="none" strike="noStrike"/>
                        <a:t>2:45-3:45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en-US" sz="2000" u="none" cap="none" strike="noStrike"/>
                        <a:t>You Be the Curator: Incorporating </a:t>
                      </a:r>
                      <a:r>
                        <a:rPr lang="en-US" sz="2000"/>
                        <a:t>I</a:t>
                      </a:r>
                      <a:r>
                        <a:rPr lang="en-US" sz="2000" u="none" cap="none" strike="noStrike"/>
                        <a:t>mages in </a:t>
                      </a:r>
                      <a:r>
                        <a:rPr lang="en-US" sz="2000"/>
                        <a:t>H</a:t>
                      </a:r>
                      <a:r>
                        <a:rPr lang="en-US" sz="2000" u="none" cap="none" strike="noStrike"/>
                        <a:t>istorical </a:t>
                      </a:r>
                      <a:r>
                        <a:rPr lang="en-US" sz="2000"/>
                        <a:t>A</a:t>
                      </a:r>
                      <a:r>
                        <a:rPr lang="en-US" sz="2000" u="none" cap="none" strike="noStrike"/>
                        <a:t>rgument</a:t>
                      </a:r>
                      <a:r>
                        <a:rPr lang="en-US" sz="2000"/>
                        <a:t>s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42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/>
                        <a:t>3:45-4:00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/>
                        <a:t>Questions &amp; Exit Survey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65a9565af_0_18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f65a9565af_0_18"/>
          <p:cNvSpPr txBox="1"/>
          <p:nvPr/>
        </p:nvSpPr>
        <p:spPr>
          <a:xfrm>
            <a:off x="639319" y="535688"/>
            <a:ext cx="987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Welcome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f65a9565af_0_18"/>
          <p:cNvSpPr txBox="1"/>
          <p:nvPr/>
        </p:nvSpPr>
        <p:spPr>
          <a:xfrm>
            <a:off x="522925" y="1733865"/>
            <a:ext cx="4963500" cy="36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Sally Whipple</a:t>
            </a:r>
            <a:endParaRPr b="1" sz="40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36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Executive Director, Connecticut Democracy Center at Connecticut’s Old State House</a:t>
            </a:r>
            <a:endParaRPr i="1" sz="3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f65a9565af_0_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f65a9565af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2200" y="1293238"/>
            <a:ext cx="4271524" cy="427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5598" y="4036575"/>
            <a:ext cx="2547775" cy="213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"/>
          <p:cNvSpPr txBox="1"/>
          <p:nvPr/>
        </p:nvSpPr>
        <p:spPr>
          <a:xfrm>
            <a:off x="593313" y="432243"/>
            <a:ext cx="52185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4" title="clipart1057249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7901" y="762687"/>
            <a:ext cx="4642475" cy="558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 title="NHD_2027ThemeLogo_color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1325" y="290325"/>
            <a:ext cx="5218499" cy="521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5ae41b860_0_211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g3f5ae41b860_0_2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f5ae41b860_0_211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39" name="Google Shape;139;g3f5ae41b860_0_211" title="download (2).png"/>
          <p:cNvPicPr preferRelativeResize="0"/>
          <p:nvPr/>
        </p:nvPicPr>
        <p:blipFill rotWithShape="1">
          <a:blip r:embed="rId4">
            <a:alphaModFix/>
          </a:blip>
          <a:srcRect b="0" l="22904" r="22090" t="0"/>
          <a:stretch/>
        </p:blipFill>
        <p:spPr>
          <a:xfrm>
            <a:off x="3138511" y="1321175"/>
            <a:ext cx="5914977" cy="505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f5ae41b860_0_211"/>
          <p:cNvSpPr txBox="1"/>
          <p:nvPr/>
        </p:nvSpPr>
        <p:spPr>
          <a:xfrm>
            <a:off x="483075" y="532450"/>
            <a:ext cx="11180400" cy="7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Image Analysis Strategy 1</a:t>
            </a:r>
            <a:endParaRPr b="1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5ae41b860_0_232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3f5ae41b860_0_2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005" y="5498488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3f5ae41b860_0_232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48" name="Google Shape;148;g3f5ae41b860_0_232" title="download (2).png"/>
          <p:cNvPicPr preferRelativeResize="0"/>
          <p:nvPr/>
        </p:nvPicPr>
        <p:blipFill rotWithShape="1">
          <a:blip r:embed="rId4">
            <a:alphaModFix/>
          </a:blip>
          <a:srcRect b="0" l="22904" r="22090" t="0"/>
          <a:stretch/>
        </p:blipFill>
        <p:spPr>
          <a:xfrm>
            <a:off x="483063" y="480325"/>
            <a:ext cx="6538527" cy="558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f5ae41b860_0_232"/>
          <p:cNvSpPr txBox="1"/>
          <p:nvPr/>
        </p:nvSpPr>
        <p:spPr>
          <a:xfrm>
            <a:off x="7177475" y="634200"/>
            <a:ext cx="4281000" cy="55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Col. Sherrell, Supt. of Public Buildings and Grounds, has issued an order that bathing suits at the Washington bathing beach must not be over six inches above the knee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Washington D.C, 1922.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https://www.loc.gov/item/90708909/.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5"/>
          <p:cNvSpPr txBox="1"/>
          <p:nvPr/>
        </p:nvSpPr>
        <p:spPr>
          <a:xfrm>
            <a:off x="483076" y="363250"/>
            <a:ext cx="111804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rPr b="1" i="0" lang="en-US" sz="4500" u="none" cap="none" strike="noStrik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Image Analysis Strategy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57" name="Google Shape;157;p1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93441" y="1126067"/>
            <a:ext cx="6822619" cy="519973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3365125" y="2811350"/>
            <a:ext cx="1235400" cy="5964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SEE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5388425" y="2811350"/>
            <a:ext cx="1469700" cy="59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THINK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7454325" y="2811350"/>
            <a:ext cx="1640100" cy="59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WONDER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5ae41b860_0_0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3f5ae41b86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2505" y="554626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f5ae41b860_0_0"/>
          <p:cNvPicPr preferRelativeResize="0"/>
          <p:nvPr/>
        </p:nvPicPr>
        <p:blipFill rotWithShape="1">
          <a:blip r:embed="rId4">
            <a:alphaModFix/>
          </a:blip>
          <a:srcRect b="16550" l="24022" r="43330" t="14778"/>
          <a:stretch/>
        </p:blipFill>
        <p:spPr>
          <a:xfrm>
            <a:off x="2615050" y="4601975"/>
            <a:ext cx="1855175" cy="181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f5ae41b860_0_0"/>
          <p:cNvPicPr preferRelativeResize="0"/>
          <p:nvPr/>
        </p:nvPicPr>
        <p:blipFill rotWithShape="1">
          <a:blip r:embed="rId5">
            <a:alphaModFix/>
          </a:blip>
          <a:srcRect b="0" l="33814" r="33654" t="0"/>
          <a:stretch/>
        </p:blipFill>
        <p:spPr>
          <a:xfrm>
            <a:off x="9980550" y="2507212"/>
            <a:ext cx="1855175" cy="2653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f5ae41b860_0_0"/>
          <p:cNvPicPr preferRelativeResize="0"/>
          <p:nvPr/>
        </p:nvPicPr>
        <p:blipFill rotWithShape="1">
          <a:blip r:embed="rId6">
            <a:alphaModFix/>
          </a:blip>
          <a:srcRect b="0" l="11376" r="19554" t="0"/>
          <a:stretch/>
        </p:blipFill>
        <p:spPr>
          <a:xfrm>
            <a:off x="9010407" y="385325"/>
            <a:ext cx="2825317" cy="1911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f5ae41b860_0_0"/>
          <p:cNvPicPr preferRelativeResize="0"/>
          <p:nvPr/>
        </p:nvPicPr>
        <p:blipFill rotWithShape="1">
          <a:blip r:embed="rId7">
            <a:alphaModFix/>
          </a:blip>
          <a:srcRect b="0" l="27482" r="27406" t="0"/>
          <a:stretch/>
        </p:blipFill>
        <p:spPr>
          <a:xfrm>
            <a:off x="480813" y="3253837"/>
            <a:ext cx="1855175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f5ae41b860_0_0"/>
          <p:cNvPicPr preferRelativeResize="0"/>
          <p:nvPr/>
        </p:nvPicPr>
        <p:blipFill rotWithShape="1">
          <a:blip r:embed="rId8">
            <a:alphaModFix/>
          </a:blip>
          <a:srcRect b="0" l="2977" r="3099" t="0"/>
          <a:stretch/>
        </p:blipFill>
        <p:spPr>
          <a:xfrm>
            <a:off x="2523350" y="524327"/>
            <a:ext cx="3853847" cy="1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3f5ae41b860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74160" y="2699463"/>
            <a:ext cx="1949252" cy="24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3f5ae41b860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170449" y="2699474"/>
            <a:ext cx="2546587" cy="199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f5ae41b860_0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58375" y="419499"/>
            <a:ext cx="2318500" cy="212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f5ae41b860_0_0"/>
          <p:cNvPicPr preferRelativeResize="0"/>
          <p:nvPr/>
        </p:nvPicPr>
        <p:blipFill rotWithShape="1">
          <a:blip r:embed="rId12">
            <a:alphaModFix/>
          </a:blip>
          <a:srcRect b="0" l="21315" r="21154" t="0"/>
          <a:stretch/>
        </p:blipFill>
        <p:spPr>
          <a:xfrm>
            <a:off x="2523350" y="2540250"/>
            <a:ext cx="2546600" cy="206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3f5ae41b860_0_0"/>
          <p:cNvPicPr preferRelativeResize="0"/>
          <p:nvPr/>
        </p:nvPicPr>
        <p:blipFill rotWithShape="1">
          <a:blip r:embed="rId13">
            <a:alphaModFix/>
          </a:blip>
          <a:srcRect b="2158" l="33654" r="33333" t="6775"/>
          <a:stretch/>
        </p:blipFill>
        <p:spPr>
          <a:xfrm>
            <a:off x="484513" y="524325"/>
            <a:ext cx="1949250" cy="250617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f5ae41b860_0_0"/>
          <p:cNvSpPr txBox="1"/>
          <p:nvPr/>
        </p:nvSpPr>
        <p:spPr>
          <a:xfrm>
            <a:off x="4972800" y="5239975"/>
            <a:ext cx="55368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 Analysis Activity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49184" y="473059"/>
            <a:ext cx="7711140" cy="587690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6"/>
          <p:cNvSpPr/>
          <p:nvPr/>
        </p:nvSpPr>
        <p:spPr>
          <a:xfrm>
            <a:off x="2527025" y="1963399"/>
            <a:ext cx="2191200" cy="19254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26415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do you see / observe?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Observations we can generally agree 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Look closely at the details.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5009150" y="1963400"/>
            <a:ext cx="2191200" cy="1925400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26415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 think ____ because _______.”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do you think is going on in this image?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7491275" y="1963400"/>
            <a:ext cx="2073300" cy="1925400"/>
          </a:xfrm>
          <a:prstGeom prst="rect">
            <a:avLst/>
          </a:prstGeom>
          <a:solidFill>
            <a:schemeClr val="accent6"/>
          </a:solidFill>
          <a:ln cap="flat" cmpd="sng" w="12700">
            <a:solidFill>
              <a:srgbClr val="26415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questions does this image generate?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4435300" y="4444375"/>
            <a:ext cx="4848900" cy="1085400"/>
          </a:xfrm>
          <a:prstGeom prst="rect">
            <a:avLst/>
          </a:prstGeom>
          <a:solidFill>
            <a:srgbClr val="7030A0"/>
          </a:solidFill>
          <a:ln cap="flat" cmpd="sng" w="12700">
            <a:solidFill>
              <a:srgbClr val="26415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Make 2-3 connections to Connecticut history and 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the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idea of i</a:t>
            </a:r>
            <a:r>
              <a:rPr b="0" i="0" lang="en-U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nnovation </a:t>
            </a: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history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5ae41b860_0_42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g3f5ae41b860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f5ae41b860_0_42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96" name="Google Shape;196;g3f5ae41b860_0_42"/>
          <p:cNvPicPr preferRelativeResize="0"/>
          <p:nvPr/>
        </p:nvPicPr>
        <p:blipFill rotWithShape="1">
          <a:blip r:embed="rId4">
            <a:alphaModFix/>
          </a:blip>
          <a:srcRect b="0" l="14262" r="34456" t="0"/>
          <a:stretch/>
        </p:blipFill>
        <p:spPr>
          <a:xfrm>
            <a:off x="704000" y="764550"/>
            <a:ext cx="5829300" cy="52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3f5ae41b860_0_42"/>
          <p:cNvSpPr txBox="1"/>
          <p:nvPr/>
        </p:nvSpPr>
        <p:spPr>
          <a:xfrm>
            <a:off x="7007075" y="1013800"/>
            <a:ext cx="4398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Pope Manufacturing Company (periodical)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Columbia Bicycles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1895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https://www.loc.gov/item/07003454/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5ae41b860_0_129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g3f5ae41b860_0_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f5ae41b860_0_129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05" name="Google Shape;205;g3f5ae41b860_0_129"/>
          <p:cNvSpPr txBox="1"/>
          <p:nvPr/>
        </p:nvSpPr>
        <p:spPr>
          <a:xfrm>
            <a:off x="7007075" y="1013800"/>
            <a:ext cx="4398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g3f5ae41b860_0_129" title="Screenshot 2026-07-27 at 4.22.00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9825" y="689150"/>
            <a:ext cx="8242374" cy="518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5ae41b860_0_94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g3f5ae41b860_0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f5ae41b860_0_94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14" name="Google Shape;214;g3f5ae41b860_0_94"/>
          <p:cNvSpPr txBox="1"/>
          <p:nvPr/>
        </p:nvSpPr>
        <p:spPr>
          <a:xfrm>
            <a:off x="7007075" y="1013800"/>
            <a:ext cx="4398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H. A. Molzon presents a modern screen version of the everlasting play Uncle Tom's cabin with Julia Swayne Gordon &amp; Ralph Ince.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1910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https://www.loc.gov/item/2015645293/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g3f5ae41b860_0_94"/>
          <p:cNvPicPr preferRelativeResize="0"/>
          <p:nvPr/>
        </p:nvPicPr>
        <p:blipFill rotWithShape="1">
          <a:blip r:embed="rId5">
            <a:alphaModFix/>
          </a:blip>
          <a:srcRect b="0" l="33814" r="33654" t="0"/>
          <a:stretch/>
        </p:blipFill>
        <p:spPr>
          <a:xfrm>
            <a:off x="998875" y="480525"/>
            <a:ext cx="4174450" cy="5970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5ae41b860_0_104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g3f5ae41b860_0_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3f5ae41b860_0_104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23" name="Google Shape;223;g3f5ae41b860_0_104"/>
          <p:cNvSpPr txBox="1"/>
          <p:nvPr/>
        </p:nvSpPr>
        <p:spPr>
          <a:xfrm>
            <a:off x="7677975" y="1013800"/>
            <a:ext cx="37272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Hiram P Arms</a:t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American Asylum for Deaf and Dumb, Hartford, Conn.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ca. 1881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https://www.loc.gov/item/2004670330/.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f5ae41b860_0_104"/>
          <p:cNvPicPr preferRelativeResize="0"/>
          <p:nvPr/>
        </p:nvPicPr>
        <p:blipFill rotWithShape="1">
          <a:blip r:embed="rId5">
            <a:alphaModFix/>
          </a:blip>
          <a:srcRect b="0" l="11376" r="19554" t="0"/>
          <a:stretch/>
        </p:blipFill>
        <p:spPr>
          <a:xfrm>
            <a:off x="554950" y="1186900"/>
            <a:ext cx="6953250" cy="470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5ae41b860_0_114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g3f5ae41b860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3f5ae41b860_0_114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32" name="Google Shape;232;g3f5ae41b860_0_114"/>
          <p:cNvSpPr txBox="1"/>
          <p:nvPr/>
        </p:nvSpPr>
        <p:spPr>
          <a:xfrm>
            <a:off x="7433050" y="1013800"/>
            <a:ext cx="3972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Indian Rubber Boat, Pontoons, &amp; C.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1851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https://www.loc.gov/item/2012646366/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3f5ae41b860_0_114"/>
          <p:cNvPicPr preferRelativeResize="0"/>
          <p:nvPr/>
        </p:nvPicPr>
        <p:blipFill rotWithShape="1">
          <a:blip r:embed="rId5">
            <a:alphaModFix/>
          </a:blip>
          <a:srcRect b="0" l="27482" r="27406" t="0"/>
          <a:stretch/>
        </p:blipFill>
        <p:spPr>
          <a:xfrm>
            <a:off x="629475" y="381000"/>
            <a:ext cx="5915025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5ae41b860_0_141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g3f5ae41b860_0_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f5ae41b860_0_141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41" name="Google Shape;241;g3f5ae41b860_0_141"/>
          <p:cNvSpPr txBox="1"/>
          <p:nvPr/>
        </p:nvSpPr>
        <p:spPr>
          <a:xfrm>
            <a:off x="638950" y="4792075"/>
            <a:ext cx="100953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Delano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view of one of the factory floors of the Vought-Sikorsky Aircraft Corporation, Stratford, Connecticut. United States Stratford Connecticut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Nov. 1940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https://www.loc.gov/item/2017748370/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g3f5ae41b860_0_141"/>
          <p:cNvPicPr preferRelativeResize="0"/>
          <p:nvPr/>
        </p:nvPicPr>
        <p:blipFill rotWithShape="1">
          <a:blip r:embed="rId5">
            <a:alphaModFix/>
          </a:blip>
          <a:srcRect b="0" l="2977" r="3099" t="0"/>
          <a:stretch/>
        </p:blipFill>
        <p:spPr>
          <a:xfrm>
            <a:off x="1771152" y="363252"/>
            <a:ext cx="8670799" cy="43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5ae41b860_0_151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g3f5ae41b860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f5ae41b860_0_151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50" name="Google Shape;250;g3f5ae41b860_0_151"/>
          <p:cNvSpPr txBox="1"/>
          <p:nvPr/>
        </p:nvSpPr>
        <p:spPr>
          <a:xfrm>
            <a:off x="7433050" y="1013800"/>
            <a:ext cx="3972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Oscar Graubner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Margaret Bourke-White atop the Chrysler Building. New York, ca. 1930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https://www.loc.gov/item/2011660317/.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f5ae41b860_0_1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700" y="342425"/>
            <a:ext cx="4879050" cy="617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5ae41b860_0_161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g3f5ae41b860_0_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f5ae41b860_0_161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59" name="Google Shape;259;g3f5ae41b860_0_161"/>
          <p:cNvSpPr txBox="1"/>
          <p:nvPr/>
        </p:nvSpPr>
        <p:spPr>
          <a:xfrm>
            <a:off x="8029400" y="1013800"/>
            <a:ext cx="33756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Noah Webster. Born -died 1843. The schoolmaster of the republic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ca. 1891. Dec. 19.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https://www.loc.gov/item/2003680691/.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g3f5ae41b860_0_1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075" y="621675"/>
            <a:ext cx="7124700" cy="55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5ae41b860_0_171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g3f5ae41b860_0_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3f5ae41b860_0_171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68" name="Google Shape;268;g3f5ae41b860_0_171"/>
          <p:cNvSpPr txBox="1"/>
          <p:nvPr/>
        </p:nvSpPr>
        <p:spPr>
          <a:xfrm>
            <a:off x="8029400" y="1013800"/>
            <a:ext cx="33756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Waterbury Democrat. (Waterbury, CT),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Jul. 7 1944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 </a:t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https://www.loc.gov/item/sn82014085/1944-07-07/ed-1/.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g3f5ae41b860_0_1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45075" y="693113"/>
            <a:ext cx="5943600" cy="543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5ae41b860_0_182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g3f5ae41b860_0_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3f5ae41b860_0_182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77" name="Google Shape;277;g3f5ae41b860_0_182"/>
          <p:cNvSpPr txBox="1"/>
          <p:nvPr/>
        </p:nvSpPr>
        <p:spPr>
          <a:xfrm>
            <a:off x="8029400" y="1013800"/>
            <a:ext cx="33756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 Twain. ,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ca. 1901.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https://www.loc.gov/item/2018664550/.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g3f5ae41b860_0_182"/>
          <p:cNvPicPr preferRelativeResize="0"/>
          <p:nvPr/>
        </p:nvPicPr>
        <p:blipFill rotWithShape="1">
          <a:blip r:embed="rId5">
            <a:alphaModFix/>
          </a:blip>
          <a:srcRect b="0" l="21315" r="21154" t="0"/>
          <a:stretch/>
        </p:blipFill>
        <p:spPr>
          <a:xfrm>
            <a:off x="1107500" y="822914"/>
            <a:ext cx="6437950" cy="52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5ae41b860_0_192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g3f5ae41b860_0_1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f5ae41b860_0_192"/>
          <p:cNvSpPr txBox="1"/>
          <p:nvPr/>
        </p:nvSpPr>
        <p:spPr>
          <a:xfrm>
            <a:off x="483079" y="363262"/>
            <a:ext cx="5676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ookman Old Styl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Noto Sans Symbols"/>
              <a:buNone/>
            </a:pPr>
            <a:r>
              <a:t/>
            </a:r>
            <a:endParaRPr b="0" i="0" sz="4500" u="none" cap="none" strike="noStrik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86" name="Google Shape;286;g3f5ae41b860_0_192"/>
          <p:cNvSpPr txBox="1"/>
          <p:nvPr/>
        </p:nvSpPr>
        <p:spPr>
          <a:xfrm>
            <a:off x="7220075" y="1013800"/>
            <a:ext cx="4185000" cy="3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Federal Theatre Project,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U.S. Case History: Principal Anna Sokolow. Black turtleneck, green skirt, and red headscarf, 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1934</a:t>
            </a: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https://www.loc.gov/item/musihas.200218564/.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3f5ae41b860_0_192"/>
          <p:cNvPicPr preferRelativeResize="0"/>
          <p:nvPr/>
        </p:nvPicPr>
        <p:blipFill rotWithShape="1">
          <a:blip r:embed="rId5">
            <a:alphaModFix/>
          </a:blip>
          <a:srcRect b="2158" l="33654" r="33333" t="6775"/>
          <a:stretch/>
        </p:blipFill>
        <p:spPr>
          <a:xfrm>
            <a:off x="1366400" y="197813"/>
            <a:ext cx="5000625" cy="64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019" y="424555"/>
            <a:ext cx="4469450" cy="594793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3"/>
          <p:cNvSpPr/>
          <p:nvPr/>
        </p:nvSpPr>
        <p:spPr>
          <a:xfrm>
            <a:off x="7578453" y="424555"/>
            <a:ext cx="4084890" cy="189716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Break!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11:00-11:15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3"/>
          <p:cNvSpPr txBox="1"/>
          <p:nvPr/>
        </p:nvSpPr>
        <p:spPr>
          <a:xfrm>
            <a:off x="5307500" y="3414100"/>
            <a:ext cx="63558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Materials: </a:t>
            </a:r>
            <a:r>
              <a:rPr lang="en-US" sz="2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https://tinyurl.com/CT-PD-2026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efdc7aff77_0_0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efdc7aff77_0_0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g3efdc7aff7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65272" y="5778625"/>
            <a:ext cx="694725" cy="5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3efdc7aff77_0_0"/>
          <p:cNvSpPr txBox="1"/>
          <p:nvPr/>
        </p:nvSpPr>
        <p:spPr>
          <a:xfrm>
            <a:off x="436150" y="534400"/>
            <a:ext cx="113247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Searching the Library of Congress database - shortcuts</a:t>
            </a:r>
            <a:endParaRPr b="1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efdc7aff77_0_0"/>
          <p:cNvSpPr txBox="1"/>
          <p:nvPr/>
        </p:nvSpPr>
        <p:spPr>
          <a:xfrm>
            <a:off x="848850" y="1267200"/>
            <a:ext cx="10494300" cy="4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Source Sets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https://www.loc.gov/classroom-materials/?fa=partof_type:primary+source+set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to Use and Reuse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https://www.loc.gov/free-to-use/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Guides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https://guides.loc.gov/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Chronicling America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https://www.loc.gov/collections/chronicling-america/about-this-collection/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5ae41b860_0_247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f5ae41b860_0_247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g3f5ae41b860_0_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3f5ae41b860_0_247"/>
          <p:cNvSpPr txBox="1"/>
          <p:nvPr/>
        </p:nvSpPr>
        <p:spPr>
          <a:xfrm>
            <a:off x="549425" y="534400"/>
            <a:ext cx="111963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Searching the L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ibrary</a:t>
            </a: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database - Key Word Search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f5ae41b860_0_247"/>
          <p:cNvSpPr txBox="1"/>
          <p:nvPr/>
        </p:nvSpPr>
        <p:spPr>
          <a:xfrm>
            <a:off x="851925" y="1533475"/>
            <a:ext cx="9728100" cy="4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loc.gov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g3f5ae41b860_0_247" title="Screenshot 2026-07-29 at 2.38.06 P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500" y="2467200"/>
            <a:ext cx="10509450" cy="3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3f5ae41b860_0_247"/>
          <p:cNvSpPr/>
          <p:nvPr/>
        </p:nvSpPr>
        <p:spPr>
          <a:xfrm>
            <a:off x="6645025" y="2875250"/>
            <a:ext cx="4685700" cy="17040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5ae41b860_0_258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f5ae41b860_0_258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g3f5ae41b860_0_2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3f5ae41b860_0_258"/>
          <p:cNvSpPr txBox="1"/>
          <p:nvPr/>
        </p:nvSpPr>
        <p:spPr>
          <a:xfrm>
            <a:off x="801588" y="448825"/>
            <a:ext cx="102573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Searching the L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ibrary</a:t>
            </a: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database - Tips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f5ae41b860_0_258"/>
          <p:cNvSpPr txBox="1"/>
          <p:nvPr/>
        </p:nvSpPr>
        <p:spPr>
          <a:xfrm>
            <a:off x="851925" y="1294825"/>
            <a:ext cx="9728100" cy="45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5757"/>
                </a:solidFill>
                <a:latin typeface="Calibri"/>
                <a:ea typeface="Calibri"/>
                <a:cs typeface="Calibri"/>
                <a:sym typeface="Calibri"/>
              </a:rPr>
              <a:t>Use quotation marks!!!</a:t>
            </a:r>
            <a:endParaRPr b="1" i="0" sz="3400" u="none" cap="none" strike="noStrike">
              <a:solidFill>
                <a:srgbClr val="FF575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Google Shape;326;g3f5ae41b860_0_258" title="Screenshot 2026-07-29 at 2.43.05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475" y="4143150"/>
            <a:ext cx="8343726" cy="230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3f5ae41b860_0_258" title="Screenshot 2026-07-29 at 2.44.07 P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4225" y="1968912"/>
            <a:ext cx="7870822" cy="230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3f5ae41b860_0_258"/>
          <p:cNvSpPr/>
          <p:nvPr/>
        </p:nvSpPr>
        <p:spPr>
          <a:xfrm>
            <a:off x="2960450" y="3492900"/>
            <a:ext cx="2278800" cy="846000"/>
          </a:xfrm>
          <a:prstGeom prst="ellipse">
            <a:avLst/>
          </a:prstGeom>
          <a:noFill/>
          <a:ln cap="flat" cmpd="sng" w="76200">
            <a:solidFill>
              <a:srgbClr val="FF57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f5ae41b860_0_258"/>
          <p:cNvSpPr/>
          <p:nvPr/>
        </p:nvSpPr>
        <p:spPr>
          <a:xfrm>
            <a:off x="1025625" y="5856925"/>
            <a:ext cx="2278800" cy="846000"/>
          </a:xfrm>
          <a:prstGeom prst="ellipse">
            <a:avLst/>
          </a:prstGeom>
          <a:noFill/>
          <a:ln cap="flat" cmpd="sng" w="76200">
            <a:solidFill>
              <a:srgbClr val="FF575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5ae41b860_0_270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3f5ae41b860_0_270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Google Shape;336;g3f5ae41b860_0_2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g3f5ae41b860_0_270"/>
          <p:cNvSpPr txBox="1"/>
          <p:nvPr/>
        </p:nvSpPr>
        <p:spPr>
          <a:xfrm>
            <a:off x="801588" y="448825"/>
            <a:ext cx="102573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Searching the L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ibrary</a:t>
            </a: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database - Tips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f5ae41b860_0_270"/>
          <p:cNvSpPr txBox="1"/>
          <p:nvPr/>
        </p:nvSpPr>
        <p:spPr>
          <a:xfrm>
            <a:off x="4451300" y="1384375"/>
            <a:ext cx="33651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5757"/>
                </a:solidFill>
                <a:latin typeface="Calibri"/>
                <a:ea typeface="Calibri"/>
                <a:cs typeface="Calibri"/>
                <a:sym typeface="Calibri"/>
              </a:rPr>
              <a:t>Use filters!</a:t>
            </a:r>
            <a:endParaRPr b="1" i="0" sz="3400" u="none" cap="none" strike="noStrike">
              <a:solidFill>
                <a:srgbClr val="FF575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g3f5ae41b860_0_270" title="Screenshot 2026-07-29 at 2.45.38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9775" y="1294825"/>
            <a:ext cx="2668264" cy="502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g3f5ae41b860_0_270" title="Screenshot 2026-07-29 at 2.46.29 P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2675" y="2161712"/>
            <a:ext cx="3646650" cy="29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3f5ae41b860_0_270" title="Screenshot 2026-07-29 at 2.47.57 PM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83149" y="1294816"/>
            <a:ext cx="3016500" cy="384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f5ae41b860_0_285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f5ae41b860_0_285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g3f5ae41b860_0_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g3f5ae41b860_0_285"/>
          <p:cNvSpPr txBox="1"/>
          <p:nvPr/>
        </p:nvSpPr>
        <p:spPr>
          <a:xfrm>
            <a:off x="801588" y="448825"/>
            <a:ext cx="10257300" cy="8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Searching the L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ibrary</a:t>
            </a: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database - Activity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f5ae41b860_0_285"/>
          <p:cNvSpPr txBox="1"/>
          <p:nvPr/>
        </p:nvSpPr>
        <p:spPr>
          <a:xfrm>
            <a:off x="801600" y="1866550"/>
            <a:ext cx="9080400" cy="41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with the image you analyzed in the last activity </a:t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 search on LOC</a:t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two (2) additional sources</a:t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Bonus for different formats! </a:t>
            </a:r>
            <a:endParaRPr b="1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g3f5ae41b860_0_285" title="clipart44974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79363" y="2623050"/>
            <a:ext cx="3186775" cy="335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2148" y="808589"/>
            <a:ext cx="7276234" cy="5205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efdc7aff77_0_6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g3efdc7aff77_0_6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g3efdc7aff77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g3efdc7aff77_0_6"/>
          <p:cNvSpPr txBox="1"/>
          <p:nvPr/>
        </p:nvSpPr>
        <p:spPr>
          <a:xfrm>
            <a:off x="979725" y="682825"/>
            <a:ext cx="86838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Connecticut Tobacco: Historical Context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g3efdc7aff77_0_6"/>
          <p:cNvSpPr txBox="1"/>
          <p:nvPr/>
        </p:nvSpPr>
        <p:spPr>
          <a:xfrm>
            <a:off x="1024250" y="1781300"/>
            <a:ext cx="4435800" cy="39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Fiona Vernel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 Professor of History and Africana Studies, University of Connecticut</a:t>
            </a:r>
            <a:endParaRPr b="0" i="1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8" name="Google Shape;368;g3efdc7aff77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3700" y="1781300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65a9565af_0_4"/>
          <p:cNvSpPr/>
          <p:nvPr/>
        </p:nvSpPr>
        <p:spPr>
          <a:xfrm>
            <a:off x="203657" y="160943"/>
            <a:ext cx="11805799" cy="650311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g3f65a9565af_0_4"/>
          <p:cNvSpPr txBox="1"/>
          <p:nvPr/>
        </p:nvSpPr>
        <p:spPr>
          <a:xfrm>
            <a:off x="7010400" y="764132"/>
            <a:ext cx="443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g3f65a9565af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3f65a9565af_0_4"/>
          <p:cNvSpPr txBox="1"/>
          <p:nvPr/>
        </p:nvSpPr>
        <p:spPr>
          <a:xfrm>
            <a:off x="979725" y="682825"/>
            <a:ext cx="8683800" cy="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Connecticut Tobacco: Historical Context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g3f65a9565af_0_4" title="Screenshot 2026-07-24 at 1.30.47 PM.png"/>
          <p:cNvPicPr preferRelativeResize="0"/>
          <p:nvPr/>
        </p:nvPicPr>
        <p:blipFill rotWithShape="1">
          <a:blip r:embed="rId4">
            <a:alphaModFix/>
          </a:blip>
          <a:srcRect b="0" l="0" r="0" t="3596"/>
          <a:stretch/>
        </p:blipFill>
        <p:spPr>
          <a:xfrm>
            <a:off x="6324975" y="1454725"/>
            <a:ext cx="3724550" cy="4810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g3f65a9565af_0_4"/>
          <p:cNvSpPr txBox="1"/>
          <p:nvPr/>
        </p:nvSpPr>
        <p:spPr>
          <a:xfrm>
            <a:off x="1024250" y="1781300"/>
            <a:ext cx="3978300" cy="39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g3f65a9565af_0_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825" y="2166925"/>
            <a:ext cx="3808150" cy="290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5ae41b860_2_83"/>
          <p:cNvSpPr txBox="1"/>
          <p:nvPr>
            <p:ph type="ctrTitle"/>
          </p:nvPr>
        </p:nvSpPr>
        <p:spPr>
          <a:xfrm>
            <a:off x="1222856" y="2223272"/>
            <a:ext cx="9746400" cy="234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04575" lIns="104575" spcFirstLastPara="1" rIns="104575" wrap="square" tIns="1045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2994"/>
              <a:buNone/>
            </a:pPr>
            <a:r>
              <a:rPr lang="en-US" sz="5900">
                <a:latin typeface="Bookman Old Style"/>
                <a:ea typeface="Bookman Old Style"/>
                <a:cs typeface="Bookman Old Style"/>
                <a:sym typeface="Bookman Old Style"/>
              </a:rPr>
              <a:t>ACTIVITY:</a:t>
            </a:r>
            <a:endParaRPr sz="5900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38889"/>
              <a:buNone/>
            </a:pPr>
            <a:r>
              <a:t/>
            </a:r>
            <a:endParaRPr sz="4800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2994"/>
              <a:buNone/>
            </a:pPr>
            <a:r>
              <a:rPr b="1" lang="en-US" sz="5900">
                <a:latin typeface="Bookman Old Style"/>
                <a:ea typeface="Bookman Old Style"/>
                <a:cs typeface="Bookman Old Style"/>
                <a:sym typeface="Bookman Old Style"/>
              </a:rPr>
              <a:t>You be the Curator!</a:t>
            </a:r>
            <a:endParaRPr b="1" sz="59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385" name="Google Shape;385;g3f5ae41b860_2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826" y="957426"/>
            <a:ext cx="1533248" cy="23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g3f5ae41b860_2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3309" y="592166"/>
            <a:ext cx="1257068" cy="145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3f5ae41b860_2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4976" y="676126"/>
            <a:ext cx="2716083" cy="291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3f5ae41b860_2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8184" y="2163677"/>
            <a:ext cx="4694318" cy="46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g3f5ae41b860_2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8850" y="2163677"/>
            <a:ext cx="4694318" cy="46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g3f5ae41b860_2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9499" y="2163681"/>
            <a:ext cx="4694318" cy="469431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3f5ae41b860_2_83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f5ae41b860_2_83"/>
          <p:cNvSpPr txBox="1"/>
          <p:nvPr/>
        </p:nvSpPr>
        <p:spPr>
          <a:xfrm>
            <a:off x="1637575" y="1895600"/>
            <a:ext cx="5716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US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3f5ae41b860_2_83"/>
          <p:cNvSpPr txBox="1"/>
          <p:nvPr/>
        </p:nvSpPr>
        <p:spPr>
          <a:xfrm>
            <a:off x="3259425" y="1092350"/>
            <a:ext cx="571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3f5ae41b860_2_83"/>
          <p:cNvSpPr txBox="1"/>
          <p:nvPr/>
        </p:nvSpPr>
        <p:spPr>
          <a:xfrm>
            <a:off x="9286675" y="1803200"/>
            <a:ext cx="5716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1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5ae41b860_2_104"/>
          <p:cNvSpPr txBox="1"/>
          <p:nvPr>
            <p:ph type="ctrTitle"/>
          </p:nvPr>
        </p:nvSpPr>
        <p:spPr>
          <a:xfrm>
            <a:off x="440425" y="3534425"/>
            <a:ext cx="113322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US" sz="6900">
                <a:latin typeface="Bookman Old Style"/>
                <a:ea typeface="Bookman Old Style"/>
                <a:cs typeface="Bookman Old Style"/>
                <a:sym typeface="Bookman Old Style"/>
              </a:rPr>
              <a:t>SOURCING</a:t>
            </a:r>
            <a:endParaRPr b="1" sz="69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00" name="Google Shape;400;g3f5ae41b860_2_104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g3f5ae41b860_2_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0981" y="5276729"/>
            <a:ext cx="1287409" cy="1079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g3f5ae41b860_2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4976" y="676126"/>
            <a:ext cx="2716083" cy="291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g3f5ae41b860_2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825" y="957425"/>
            <a:ext cx="2027274" cy="310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g3f5ae41b860_2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6575" y="813375"/>
            <a:ext cx="2716076" cy="272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3f5ae41b860_2_104" title="Screenshot 2026-08-04 at 2.35.15 P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0825" y="4613600"/>
            <a:ext cx="87820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f5ae41b860_2_10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29367" y="1447394"/>
            <a:ext cx="2027276" cy="16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3f5ae41b860_2_10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9800" y="1447400"/>
            <a:ext cx="1570049" cy="226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g3f5ae41b860_2_104"/>
          <p:cNvPicPr preferRelativeResize="0"/>
          <p:nvPr/>
        </p:nvPicPr>
        <p:blipFill rotWithShape="1">
          <a:blip r:embed="rId8">
            <a:alphaModFix/>
          </a:blip>
          <a:srcRect b="34683" l="0" r="0" t="0"/>
          <a:stretch/>
        </p:blipFill>
        <p:spPr>
          <a:xfrm>
            <a:off x="4684925" y="1314399"/>
            <a:ext cx="1943225" cy="19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f5ae41b860_2_117"/>
          <p:cNvSpPr txBox="1"/>
          <p:nvPr>
            <p:ph type="ctrTitle"/>
          </p:nvPr>
        </p:nvSpPr>
        <p:spPr>
          <a:xfrm>
            <a:off x="21825" y="1232456"/>
            <a:ext cx="12192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0321"/>
              <a:buNone/>
            </a:pPr>
            <a:r>
              <a:rPr b="1" lang="en-US" sz="8300">
                <a:latin typeface="Bookman Old Style"/>
                <a:ea typeface="Bookman Old Style"/>
                <a:cs typeface="Bookman Old Style"/>
                <a:sym typeface="Bookman Old Style"/>
              </a:rPr>
              <a:t>CONTEXT (Title)</a:t>
            </a:r>
            <a:endParaRPr b="1" sz="8300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5786"/>
              <a:buNone/>
            </a:pPr>
            <a:r>
              <a:rPr b="1" lang="en-US" sz="5300">
                <a:latin typeface="Bookman Old Style"/>
                <a:ea typeface="Bookman Old Style"/>
                <a:cs typeface="Bookman Old Style"/>
                <a:sym typeface="Bookman Old Style"/>
              </a:rPr>
              <a:t>Teaser</a:t>
            </a:r>
            <a:endParaRPr b="1" sz="53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14" name="Google Shape;414;g3f5ae41b860_2_117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g3f5ae41b860_2_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0981" y="5276729"/>
            <a:ext cx="1287409" cy="1079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3f5ae41b860_2_117" title="Screenshot 2026-08-04 at 2.35.15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825" y="4613600"/>
            <a:ext cx="87820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3f5ae41b860_2_1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2051" y="1536001"/>
            <a:ext cx="2716083" cy="291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3f5ae41b860_2_1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8626" y="1817301"/>
            <a:ext cx="1533248" cy="23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3f5ae41b860_2_1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83459" y="1535991"/>
            <a:ext cx="1257068" cy="145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f6008f5abc_1_46"/>
          <p:cNvSpPr txBox="1"/>
          <p:nvPr>
            <p:ph type="ctrTitle"/>
          </p:nvPr>
        </p:nvSpPr>
        <p:spPr>
          <a:xfrm>
            <a:off x="21825" y="1232456"/>
            <a:ext cx="12192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3679"/>
              <a:buNone/>
            </a:pPr>
            <a:r>
              <a:rPr b="1" lang="en-US" sz="7967">
                <a:latin typeface="Bookman Old Style"/>
                <a:ea typeface="Bookman Old Style"/>
                <a:cs typeface="Bookman Old Style"/>
                <a:sym typeface="Bookman Old Style"/>
              </a:rPr>
              <a:t>CLOSE READ (Caption)</a:t>
            </a:r>
            <a:endParaRPr b="1" sz="7967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5786"/>
              <a:buNone/>
            </a:pPr>
            <a:r>
              <a:t/>
            </a:r>
            <a:endParaRPr b="1" sz="53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25" name="Google Shape;425;g3f6008f5abc_1_46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6" name="Google Shape;426;g3f6008f5abc_1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0981" y="5276729"/>
            <a:ext cx="1287409" cy="1079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3f6008f5abc_1_46" title="Screenshot 2026-08-04 at 2.35.15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825" y="4613600"/>
            <a:ext cx="87820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3f6008f5abc_1_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2051" y="1536001"/>
            <a:ext cx="2716083" cy="291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3f6008f5abc_1_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8626" y="1817301"/>
            <a:ext cx="1533248" cy="23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g3f6008f5abc_1_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83459" y="1535991"/>
            <a:ext cx="1257068" cy="145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5ae41b860_2_144"/>
          <p:cNvSpPr txBox="1"/>
          <p:nvPr>
            <p:ph type="ctrTitle"/>
          </p:nvPr>
        </p:nvSpPr>
        <p:spPr>
          <a:xfrm>
            <a:off x="437428" y="1828433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US" sz="8300">
                <a:latin typeface="Bookman Old Style"/>
                <a:ea typeface="Bookman Old Style"/>
                <a:cs typeface="Bookman Old Style"/>
                <a:sym typeface="Bookman Old Style"/>
              </a:rPr>
              <a:t>Tell Us About Your Exhibits! </a:t>
            </a:r>
            <a:endParaRPr b="1" sz="83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36" name="Google Shape;436;g3f5ae41b860_2_144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" name="Google Shape;437;g3f5ae41b860_2_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0981" y="5276729"/>
            <a:ext cx="1287409" cy="1079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6008f5abc_1_56"/>
          <p:cNvSpPr txBox="1"/>
          <p:nvPr>
            <p:ph type="ctrTitle"/>
          </p:nvPr>
        </p:nvSpPr>
        <p:spPr>
          <a:xfrm>
            <a:off x="21825" y="2320656"/>
            <a:ext cx="12192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3679"/>
              <a:buNone/>
            </a:pPr>
            <a:r>
              <a:rPr b="1" lang="en-US" sz="7967">
                <a:latin typeface="Bookman Old Style"/>
                <a:ea typeface="Bookman Old Style"/>
                <a:cs typeface="Bookman Old Style"/>
                <a:sym typeface="Bookman Old Style"/>
              </a:rPr>
              <a:t>CONCLUSION </a:t>
            </a:r>
            <a:endParaRPr b="1" sz="7967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3679"/>
              <a:buNone/>
            </a:pPr>
            <a:r>
              <a:rPr b="1" lang="en-US" sz="7967">
                <a:latin typeface="Bookman Old Style"/>
                <a:ea typeface="Bookman Old Style"/>
                <a:cs typeface="Bookman Old Style"/>
                <a:sym typeface="Bookman Old Style"/>
              </a:rPr>
              <a:t>So what?</a:t>
            </a:r>
            <a:endParaRPr b="1" sz="7967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25786"/>
              <a:buNone/>
            </a:pPr>
            <a:r>
              <a:t/>
            </a:r>
            <a:endParaRPr b="1" sz="5300"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43" name="Google Shape;443;g3f6008f5abc_1_56"/>
          <p:cNvSpPr/>
          <p:nvPr/>
        </p:nvSpPr>
        <p:spPr>
          <a:xfrm>
            <a:off x="271536" y="214598"/>
            <a:ext cx="11692578" cy="6440748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275" lIns="90600" spcFirstLastPara="1" rIns="90600" wrap="square" tIns="45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Google Shape;444;g3f6008f5abc_1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0981" y="5276729"/>
            <a:ext cx="1287409" cy="1079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3f6008f5abc_1_56" title="Screenshot 2026-08-04 at 2.35.15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825" y="4613600"/>
            <a:ext cx="87820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3f6008f5abc_1_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72326" y="1973763"/>
            <a:ext cx="2716083" cy="291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3f6008f5abc_1_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8626" y="1817301"/>
            <a:ext cx="1533248" cy="23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g3f6008f5abc_1_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7084" y="2994166"/>
            <a:ext cx="1257068" cy="145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2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5889" y="607163"/>
            <a:ext cx="5370721" cy="499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2"/>
          <p:cNvSpPr txBox="1"/>
          <p:nvPr/>
        </p:nvSpPr>
        <p:spPr>
          <a:xfrm>
            <a:off x="551625" y="5605650"/>
            <a:ext cx="9824700" cy="31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Materials: </a:t>
            </a:r>
            <a:r>
              <a:rPr lang="en-US" sz="2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https://tinyurl.com/CT-PD-2026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3"/>
          <p:cNvSpPr/>
          <p:nvPr/>
        </p:nvSpPr>
        <p:spPr>
          <a:xfrm>
            <a:off x="203657" y="160943"/>
            <a:ext cx="11802187" cy="6501124"/>
          </a:xfrm>
          <a:custGeom>
            <a:rect b="b" l="l" r="r" t="t"/>
            <a:pathLst>
              <a:path extrusionOk="0" h="2267869" w="4117105">
                <a:moveTo>
                  <a:pt x="3992644" y="59690"/>
                </a:moveTo>
                <a:cubicBezTo>
                  <a:pt x="4028205" y="59690"/>
                  <a:pt x="4057414" y="88900"/>
                  <a:pt x="4057414" y="124460"/>
                </a:cubicBezTo>
                <a:lnTo>
                  <a:pt x="4057414" y="2143409"/>
                </a:lnTo>
                <a:cubicBezTo>
                  <a:pt x="4057414" y="2178969"/>
                  <a:pt x="4028205" y="2208179"/>
                  <a:pt x="3992644" y="2208179"/>
                </a:cubicBezTo>
                <a:lnTo>
                  <a:pt x="124460" y="2208179"/>
                </a:lnTo>
                <a:cubicBezTo>
                  <a:pt x="88900" y="2208179"/>
                  <a:pt x="59690" y="2178969"/>
                  <a:pt x="59690" y="2143409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3992644" y="59690"/>
                </a:lnTo>
                <a:moveTo>
                  <a:pt x="3992644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2143409"/>
                </a:lnTo>
                <a:cubicBezTo>
                  <a:pt x="0" y="2211989"/>
                  <a:pt x="55880" y="2267869"/>
                  <a:pt x="124460" y="2267869"/>
                </a:cubicBezTo>
                <a:lnTo>
                  <a:pt x="3992645" y="2267869"/>
                </a:lnTo>
                <a:cubicBezTo>
                  <a:pt x="4061225" y="2267869"/>
                  <a:pt x="4117105" y="2211989"/>
                  <a:pt x="4117105" y="2143409"/>
                </a:cubicBezTo>
                <a:lnTo>
                  <a:pt x="4117105" y="124460"/>
                </a:lnTo>
                <a:cubicBezTo>
                  <a:pt x="4117105" y="55880"/>
                  <a:pt x="4061225" y="0"/>
                  <a:pt x="3992644" y="0"/>
                </a:cubicBezTo>
                <a:close/>
              </a:path>
            </a:pathLst>
          </a:custGeom>
          <a:solidFill>
            <a:srgbClr val="FF575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33"/>
          <p:cNvSpPr txBox="1"/>
          <p:nvPr/>
        </p:nvSpPr>
        <p:spPr>
          <a:xfrm>
            <a:off x="522919" y="442663"/>
            <a:ext cx="9873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4900" u="none" cap="none" strike="noStrike">
                <a:solidFill>
                  <a:srgbClr val="22222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Evaluation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3"/>
          <p:cNvSpPr txBox="1"/>
          <p:nvPr/>
        </p:nvSpPr>
        <p:spPr>
          <a:xfrm>
            <a:off x="589819" y="5094663"/>
            <a:ext cx="9990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URL and QR code for evaluation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ank You Colorful Typography Banner Stock Illustration - Download Image  Now - Thank You - Phrase, Gratitude, Greeting Card - iStock" id="464" name="Google Shape;464;p33"/>
          <p:cNvPicPr preferRelativeResize="0"/>
          <p:nvPr/>
        </p:nvPicPr>
        <p:blipFill rotWithShape="1">
          <a:blip r:embed="rId4">
            <a:alphaModFix/>
          </a:blip>
          <a:srcRect b="0" l="0" r="0" t="15002"/>
          <a:stretch/>
        </p:blipFill>
        <p:spPr>
          <a:xfrm>
            <a:off x="5321375" y="442675"/>
            <a:ext cx="6089499" cy="24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0130" y="5264213"/>
            <a:ext cx="1083213" cy="90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3" title="CTDC logo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0425" y="2309550"/>
            <a:ext cx="2513126" cy="141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3" title="TPS-headerID_vert_member (3)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44639" y="2343537"/>
            <a:ext cx="2030512" cy="23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3"/>
          <p:cNvSpPr txBox="1"/>
          <p:nvPr/>
        </p:nvSpPr>
        <p:spPr>
          <a:xfrm>
            <a:off x="596350" y="5859125"/>
            <a:ext cx="9873900" cy="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workshop is sponsored in part by the Library of Congress Teaching with Primary Sources Eastern Region Program, coordinated by Waynesburg University.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p33" title="CHD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12125" y="3606500"/>
            <a:ext cx="1541425" cy="154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2021-09-23T17:12:29Z</dcterms:created>
  <dc:creator>Ashley F Dabbraccio</dc:creator>
</cp:coreProperties>
</file>